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5" r:id="rId4"/>
    <p:sldId id="259" r:id="rId5"/>
    <p:sldId id="272" r:id="rId6"/>
    <p:sldId id="276" r:id="rId7"/>
    <p:sldId id="277" r:id="rId8"/>
    <p:sldId id="260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104" d="100"/>
          <a:sy n="104" d="100"/>
        </p:scale>
        <p:origin x="1230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>
            <a:extLst>
              <a:ext uri="{FF2B5EF4-FFF2-40B4-BE49-F238E27FC236}">
                <a16:creationId xmlns:a16="http://schemas.microsoft.com/office/drawing/2014/main" id="{BA92157F-A1B8-4763-A120-71AB1F28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67" name="AutoShape 2">
            <a:extLst>
              <a:ext uri="{FF2B5EF4-FFF2-40B4-BE49-F238E27FC236}">
                <a16:creationId xmlns:a16="http://schemas.microsoft.com/office/drawing/2014/main" id="{68BEECD3-561E-4E9F-A4C3-06DF9A396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68" name="AutoShape 3">
            <a:extLst>
              <a:ext uri="{FF2B5EF4-FFF2-40B4-BE49-F238E27FC236}">
                <a16:creationId xmlns:a16="http://schemas.microsoft.com/office/drawing/2014/main" id="{ED22981E-B787-486C-8142-F89EF2A2C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69" name="AutoShape 4">
            <a:extLst>
              <a:ext uri="{FF2B5EF4-FFF2-40B4-BE49-F238E27FC236}">
                <a16:creationId xmlns:a16="http://schemas.microsoft.com/office/drawing/2014/main" id="{9D720F9A-66AD-4B47-B60A-DD2734632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70" name="AutoShape 5">
            <a:extLst>
              <a:ext uri="{FF2B5EF4-FFF2-40B4-BE49-F238E27FC236}">
                <a16:creationId xmlns:a16="http://schemas.microsoft.com/office/drawing/2014/main" id="{493E35B7-7911-4C05-AABA-5E7A26B48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71" name="AutoShape 6">
            <a:extLst>
              <a:ext uri="{FF2B5EF4-FFF2-40B4-BE49-F238E27FC236}">
                <a16:creationId xmlns:a16="http://schemas.microsoft.com/office/drawing/2014/main" id="{C8181323-A628-4E83-9041-7EFA92DC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B5F813A2-A792-438D-87C6-94D5CE6EEDA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2831C8F1-B611-47DC-AB00-2F5BC8AB0F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EFF37494-452E-4D0A-A77E-BE93D497052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BBD32CC3-5B84-4970-965A-690D6A44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A78564DE-F07D-4056-B998-F0F2BB3B0EA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1212BEF1-5BFD-422D-A431-B355AFDCB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B6BA4223-BD05-452F-81D7-D4AE9561328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286875A8-99D9-4B66-9DFA-3E8F77EE3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C1A3ABA8-418B-4840-8404-31D78ECB40A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1B1F5090-E5FE-439B-B625-C4BF71274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D2C7D46E-00D8-4EF8-9BE1-A8B5CABD2A4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5FEC3F0C-C66F-41E0-8CDE-38ADDBA8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C9024A52-8A09-4312-BEC5-A6C1009935F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642C18F2-B863-41B1-832A-7101A28D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72DBB33-7709-44CF-A55B-4F1394CF691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A6BC1118-9DBE-4EBB-B3D9-DB305686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8482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C9024A52-8A09-4312-BEC5-A6C1009935F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642C18F2-B863-41B1-832A-7101A28D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2472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C9024A52-8A09-4312-BEC5-A6C1009935F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642C18F2-B863-41B1-832A-7101A28D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5383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5CA13C69-F9BB-4793-B77B-7E991325402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B43D8B4F-D108-4459-A487-5A93375F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72DBB33-7709-44CF-A55B-4F1394CF691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A6BC1118-9DBE-4EBB-B3D9-DB305686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12CBB3-6EF2-40C6-82C3-EE230C5A04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679F0-1E2F-4F38-A59D-D7D54767BE0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9453465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1C092C-1DD2-4770-95EE-871B503E88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8C856-863B-476D-949B-FEBD8C003EB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41291030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28588"/>
            <a:ext cx="2054225" cy="5986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1863" cy="5986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8A6674-F65D-4504-B2BE-D4FE236ACD7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B5773-06C4-40B9-AFEF-853CC47B0B3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61425897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6E0ACA-1F2A-4A34-9E80-185AB8586D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2B16-C68B-4B97-82EE-F206553A237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5583995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666F83-1674-4A01-90C9-38BB07C2B20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3B1A9-4203-4C0C-B53D-856A7406E00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306712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A2E1CA-5C39-4AFD-8C95-F2498ABB551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57D67-7C97-41AB-A118-E1B3D5B8F73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13744546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830ADA-30E7-449C-A95C-A0395886BF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3382F-4D64-4FB4-A497-6F2B04FBE4F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37007460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90FCB5-A6D0-41E0-A948-84081DE340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5A3D1-A994-4A31-BFD0-7E4A1F0A11D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014134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8652CEA-E206-4535-A1D9-C2E83206A5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ACB76-2883-47A6-9CDC-15DA4790593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0653908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73386B-4DEF-44EC-BFA4-4E20498119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3EFD6-820A-4CED-A5C2-FD8E9B24508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25099993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48F6FB-BFF2-4CD1-8DBE-3F982D2A26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7E818-B2E2-42E6-B3C3-12113E7711C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52290021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A533412-A6F5-44DE-A070-FF69DD3FC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84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A152729-A71B-4032-9921-BE2329927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EEE8C7C4-DFF0-44F1-A67D-A453AAF7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B55355BD-2655-4823-A045-2068D950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86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98C1E1E-CF9A-45AB-B3BA-8501E40AA3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999A56DA-0624-4A62-B71C-ED4E74AEAC0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2146BF56-B375-4338-82A0-FEDA60937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" y="1"/>
            <a:ext cx="9136061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őskor szakaszai - Az őskőkor </a:t>
            </a: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1A746680-115B-4D32-B2B8-F26B1A41B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062038"/>
            <a:ext cx="8893621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hu-HU" altLang="hu-H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Az őskőkor (</a:t>
            </a:r>
            <a:r>
              <a:rPr lang="hu-HU" altLang="hu-HU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paleolitikum</a:t>
            </a:r>
            <a:r>
              <a:rPr lang="hu-HU" altLang="hu-H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br>
              <a:rPr lang="hu-HU" altLang="hu-HU" sz="2400" b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		</a:t>
            </a:r>
            <a:r>
              <a:rPr lang="hu-HU" altLang="hu-HU" sz="24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hu-HU" altLang="hu-HU" sz="2400" dirty="0">
                <a:solidFill>
                  <a:srgbClr val="000000"/>
                </a:solidFill>
                <a:latin typeface="Cambria" panose="02040503050406030204" pitchFamily="18" charset="0"/>
              </a:rPr>
              <a:t> hitvilág (vadászmágia) és termékenységkultusz jelei</a:t>
            </a:r>
          </a:p>
          <a:p>
            <a:pPr eaLnBrk="1" hangingPunct="1"/>
            <a:r>
              <a:rPr lang="hu-HU" altLang="hu-HU" sz="24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 totemizmus, fetisizmus</a:t>
            </a:r>
            <a:endParaRPr lang="hu-HU" altLang="hu-HU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6DBA80A7-93CB-45BC-B16D-7FCCDC417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7360"/>
            <a:ext cx="5463234" cy="448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5">
            <a:extLst>
              <a:ext uri="{FF2B5EF4-FFF2-40B4-BE49-F238E27FC236}">
                <a16:creationId xmlns:a16="http://schemas.microsoft.com/office/drawing/2014/main" id="{4FB780E6-6C20-4A7E-B7A1-1109C830A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882775"/>
            <a:ext cx="3041650" cy="223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6">
            <a:extLst>
              <a:ext uri="{FF2B5EF4-FFF2-40B4-BE49-F238E27FC236}">
                <a16:creationId xmlns:a16="http://schemas.microsoft.com/office/drawing/2014/main" id="{4C354B9A-E146-41AB-A2AF-51CD54DD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4003658"/>
            <a:ext cx="3041650" cy="182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Text Box 7">
            <a:extLst>
              <a:ext uri="{FF2B5EF4-FFF2-40B4-BE49-F238E27FC236}">
                <a16:creationId xmlns:a16="http://schemas.microsoft.com/office/drawing/2014/main" id="{97BF7127-2320-4E17-B07A-C39702A85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49" y="5829300"/>
            <a:ext cx="3150171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hu-HU" altLang="hu-HU" sz="16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Hohler</a:t>
            </a: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hu-HU" altLang="hu-HU" sz="16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Fels</a:t>
            </a: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-i </a:t>
            </a:r>
            <a:r>
              <a:rPr lang="hu-HU" altLang="hu-HU" sz="16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vénusz</a:t>
            </a: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(35-40 e. éves)</a:t>
            </a:r>
          </a:p>
          <a:p>
            <a:pPr eaLnBrk="1" hangingPunct="1">
              <a:buClrTx/>
              <a:buFontTx/>
              <a:buNone/>
            </a:pP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hu-HU" altLang="hu-HU" sz="16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Lascaux</a:t>
            </a: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-i barlang festményei </a:t>
            </a:r>
          </a:p>
          <a:p>
            <a:pPr eaLnBrk="1" hangingPunct="1">
              <a:buClrTx/>
              <a:buFontTx/>
              <a:buNone/>
            </a:pPr>
            <a:r>
              <a:rPr lang="hu-HU" altLang="hu-H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(15-17 ezer éves)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id="{FE5E2F7A-1241-4811-8D5C-8A9804033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ember kialakulása: az evolúciós folyamat</a:t>
            </a: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1CB3995E-AEAA-4DF1-8A13-D779B53C5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89" y="1124744"/>
            <a:ext cx="6409223" cy="5640754"/>
          </a:xfrm>
          <a:prstGeom prst="rect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F37C8A30-209C-486F-B3EE-BF17221D8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ember kialakulása: az evolúciós folyamat  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EE129723-023C-4998-8C7C-9B290ACFDE57}"/>
              </a:ext>
            </a:extLst>
          </p:cNvPr>
          <p:cNvSpPr/>
          <p:nvPr/>
        </p:nvSpPr>
        <p:spPr>
          <a:xfrm>
            <a:off x="251520" y="1027902"/>
            <a:ext cx="385192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Evolúciós folyamat: </a:t>
            </a:r>
          </a:p>
          <a:p>
            <a:pPr lvl="0"/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hu-HU" dirty="0">
                <a:solidFill>
                  <a:schemeClr val="tx1"/>
                </a:solidFill>
              </a:rPr>
              <a:t> Szükséghelyzet éhség, félelem: le kell győzni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hu-HU" dirty="0">
                <a:solidFill>
                  <a:schemeClr val="tx1"/>
                </a:solidFill>
              </a:rPr>
              <a:t>tanulás</a:t>
            </a:r>
          </a:p>
          <a:p>
            <a:pPr lvl="0"/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hu-HU" dirty="0">
                <a:solidFill>
                  <a:schemeClr val="tx1"/>
                </a:solidFill>
              </a:rPr>
              <a:t> hibás viselkedés: korrigálás</a:t>
            </a: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hu-HU" dirty="0">
                <a:solidFill>
                  <a:schemeClr val="tx1"/>
                </a:solidFill>
              </a:rPr>
              <a:t>helyes viselkedés: emlékezni 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kell</a:t>
            </a:r>
            <a:r>
              <a:rPr lang="hu-HU" dirty="0">
                <a:solidFill>
                  <a:schemeClr val="tx1"/>
                </a:solidFill>
              </a:rPr>
              <a:t>  Vadászat-rituálék: emlékezni kell</a:t>
            </a: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hu-HU" dirty="0">
                <a:solidFill>
                  <a:schemeClr val="tx1"/>
                </a:solidFill>
              </a:rPr>
              <a:t>gyakorlás, mintakövetés, utánzás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olidFill>
                  <a:schemeClr val="tx1"/>
                </a:solidFill>
              </a:rPr>
              <a:t>emlékezet kialakulása </a:t>
            </a: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hu-HU" dirty="0">
                <a:solidFill>
                  <a:schemeClr val="tx1"/>
                </a:solidFill>
              </a:rPr>
              <a:t>Tapasztalatok átadása</a:t>
            </a: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endParaRPr lang="hu-HU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hu-HU" dirty="0">
                <a:solidFill>
                  <a:schemeClr val="tx1"/>
                </a:solidFill>
              </a:rPr>
              <a:t>fontos a kommunikáció:</a:t>
            </a: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hu-HU" dirty="0">
                <a:solidFill>
                  <a:schemeClr val="tx1"/>
                </a:solidFill>
              </a:rPr>
              <a:t>jelek – jelbeszéd –beszéd</a:t>
            </a: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hu-HU" dirty="0">
                <a:solidFill>
                  <a:schemeClr val="tx1"/>
                </a:solidFill>
              </a:rPr>
              <a:t>az agy fejlődése </a:t>
            </a: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hu-HU" dirty="0">
                <a:solidFill>
                  <a:schemeClr val="tx1"/>
                </a:solidFill>
              </a:rPr>
              <a:t>Eszközkészítés – munka – gondolkodás fejlődése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olidFill>
                  <a:schemeClr val="tx1"/>
                </a:solidFill>
              </a:rPr>
              <a:t>az agy fejlődése </a:t>
            </a: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hu-HU" dirty="0">
                <a:solidFill>
                  <a:schemeClr val="tx1"/>
                </a:solidFill>
              </a:rPr>
              <a:t>Elvont gondolkodás: az emberi nyelv kialakulása</a:t>
            </a: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hu-HU" dirty="0">
                <a:solidFill>
                  <a:schemeClr val="tx1"/>
                </a:solidFill>
              </a:rPr>
              <a:t>A nyelv az emberi társadalom terméke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>
                <a:solidFill>
                  <a:schemeClr val="tx1"/>
                </a:solidFill>
              </a:rPr>
              <a:t>az ember önmaga megalkotója</a:t>
            </a:r>
          </a:p>
          <a:p>
            <a:pPr lvl="0"/>
            <a:endParaRPr lang="hu-HU" dirty="0">
              <a:solidFill>
                <a:schemeClr val="tx1"/>
              </a:solidFill>
            </a:endParaRPr>
          </a:p>
          <a:p>
            <a:pPr>
              <a:defRPr/>
            </a:pPr>
            <a:endParaRPr lang="hu-HU" dirty="0">
              <a:solidFill>
                <a:srgbClr val="000000"/>
              </a:solidFill>
              <a:latin typeface="Cambria" pitchFamily="16" charset="0"/>
            </a:endParaRPr>
          </a:p>
          <a:p>
            <a:pPr>
              <a:defRPr/>
            </a:pPr>
            <a:r>
              <a:rPr lang="hu-HU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        </a:t>
            </a:r>
            <a:endParaRPr lang="hu-H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DA98E5E7-E78B-4B32-9192-C1B1AF5B4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64" y="1124744"/>
            <a:ext cx="4560507" cy="5472608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0C8FCB4A-73A9-4094-A323-9D1C00FB3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ember kialakulása – A koponya és az agytérfogat növekedése 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D17431E5-FF97-4DD0-A222-0F05B330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0" y="1155134"/>
            <a:ext cx="7074421" cy="570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DC209C70-02A2-46D9-AC5B-B601294F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9148763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emberelőd, a Homo sapiens – a </a:t>
            </a:r>
            <a:r>
              <a:rPr lang="hu-HU" altLang="hu-HU" sz="2400" b="1" dirty="0" err="1">
                <a:solidFill>
                  <a:srgbClr val="FFFF66"/>
                </a:solidFill>
                <a:latin typeface="Cambria" panose="02040503050406030204" pitchFamily="18" charset="0"/>
              </a:rPr>
              <a:t>cro-magnoni</a:t>
            </a: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 ember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94A31F38-B8E1-493D-BFFD-2BE1D80BE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062039"/>
            <a:ext cx="8893621" cy="261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hu-HU" sz="2400" b="1" dirty="0">
                <a:solidFill>
                  <a:srgbClr val="000000"/>
                </a:solidFill>
                <a:latin typeface="Cambria" pitchFamily="16" charset="0"/>
              </a:rPr>
              <a:t>Afrika, 30 ezer évvel ezelőtt</a:t>
            </a:r>
            <a:br>
              <a:rPr lang="hu-HU" sz="2400" b="1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400" b="1" dirty="0">
                <a:solidFill>
                  <a:srgbClr val="000000"/>
                </a:solidFill>
                <a:latin typeface="Cambria" pitchFamily="16" charset="0"/>
              </a:rPr>
              <a:t>	</a:t>
            </a:r>
            <a:r>
              <a:rPr lang="hu-HU" sz="24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 </a:t>
            </a:r>
            <a:r>
              <a:rPr lang="hu-HU" sz="2400" dirty="0">
                <a:solidFill>
                  <a:srgbClr val="000000"/>
                </a:solidFill>
                <a:latin typeface="Cambria" pitchFamily="16" charset="0"/>
              </a:rPr>
              <a:t>az emberré válás folyamata lezárult</a:t>
            </a:r>
          </a:p>
          <a:p>
            <a:pPr>
              <a:defRPr/>
            </a:pPr>
            <a:r>
              <a:rPr lang="hu-HU" sz="24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          egyetlen faj, DE: a környezethez való alkalmazkodás miatt:</a:t>
            </a:r>
          </a:p>
          <a:p>
            <a:pPr>
              <a:defRPr/>
            </a:pPr>
            <a:r>
              <a:rPr lang="hu-HU" sz="24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         rasszok: europid, mongolid, </a:t>
            </a:r>
            <a:r>
              <a:rPr lang="hu-HU" sz="2400" dirty="0" err="1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negrid</a:t>
            </a:r>
            <a:r>
              <a:rPr lang="hu-HU" sz="24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, </a:t>
            </a:r>
            <a:r>
              <a:rPr lang="hu-HU" sz="2400" dirty="0" err="1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ausztralid</a:t>
            </a:r>
            <a:endParaRPr lang="hu-HU" sz="2400" b="1" dirty="0">
              <a:solidFill>
                <a:srgbClr val="000000"/>
              </a:solidFill>
              <a:latin typeface="Cambria" pitchFamily="1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hu-HU" sz="2200" b="1" dirty="0">
                <a:solidFill>
                  <a:srgbClr val="000000"/>
                </a:solidFill>
                <a:latin typeface="Cambria" pitchFamily="16" charset="0"/>
              </a:rPr>
              <a:t>Életmód, eszközök, szellemi fejlettség:</a:t>
            </a:r>
            <a:br>
              <a:rPr lang="hu-HU" sz="2200" b="1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200" b="1" dirty="0">
                <a:solidFill>
                  <a:srgbClr val="000000"/>
                </a:solidFill>
                <a:latin typeface="Cambria" pitchFamily="16" charset="0"/>
              </a:rPr>
              <a:t>	</a:t>
            </a:r>
            <a:r>
              <a:rPr lang="hu-HU" sz="2200" b="1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</a:t>
            </a:r>
            <a:r>
              <a:rPr lang="hu-HU" sz="2200" dirty="0">
                <a:solidFill>
                  <a:srgbClr val="000000"/>
                </a:solidFill>
                <a:latin typeface="Cambria" pitchFamily="16" charset="0"/>
              </a:rPr>
              <a:t> vadászat, gyűjtögetés, új eszközök: íj, nyíl, tű, szigony</a:t>
            </a:r>
            <a:br>
              <a:rPr lang="hu-HU" sz="2200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200" dirty="0">
                <a:solidFill>
                  <a:srgbClr val="000000"/>
                </a:solidFill>
                <a:latin typeface="Cambria" pitchFamily="16" charset="0"/>
              </a:rPr>
              <a:t>	</a:t>
            </a:r>
            <a:r>
              <a:rPr lang="hu-HU" sz="22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</a:t>
            </a:r>
            <a:r>
              <a:rPr lang="hu-HU" sz="2200" dirty="0">
                <a:solidFill>
                  <a:srgbClr val="000000"/>
                </a:solidFill>
                <a:latin typeface="Cambria" pitchFamily="16" charset="0"/>
              </a:rPr>
              <a:t> törzsek, nemzetségek, művészeti alkotások, zene</a:t>
            </a:r>
          </a:p>
        </p:txBody>
      </p:sp>
      <p:pic>
        <p:nvPicPr>
          <p:cNvPr id="5" name="Kép 4" descr="A képen emlősök, állat látható&#10;&#10;Automatikusan generált leírás">
            <a:extLst>
              <a:ext uri="{FF2B5EF4-FFF2-40B4-BE49-F238E27FC236}">
                <a16:creationId xmlns:a16="http://schemas.microsoft.com/office/drawing/2014/main" id="{E71CDE10-69E1-405A-9D80-ABA650152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2470"/>
            <a:ext cx="3528392" cy="219988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E64EE90-86D5-4DAF-A49F-945F048B5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3016"/>
            <a:ext cx="2674282" cy="32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270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0C8FCB4A-73A9-4094-A323-9D1C00FB3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Homo sapiens – a </a:t>
            </a:r>
            <a:r>
              <a:rPr lang="hu-HU" altLang="hu-HU" sz="2400" b="1" dirty="0" err="1">
                <a:solidFill>
                  <a:srgbClr val="FFFF66"/>
                </a:solidFill>
                <a:latin typeface="Cambria" panose="02040503050406030204" pitchFamily="18" charset="0"/>
              </a:rPr>
              <a:t>cro-magnoni</a:t>
            </a: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 ember </a:t>
            </a:r>
          </a:p>
        </p:txBody>
      </p:sp>
      <p:pic>
        <p:nvPicPr>
          <p:cNvPr id="3" name="Kép 2" descr="A képen szöveg, könyv, víz, személyek látható&#10;&#10;Automatikusan generált leírás">
            <a:extLst>
              <a:ext uri="{FF2B5EF4-FFF2-40B4-BE49-F238E27FC236}">
                <a16:creationId xmlns:a16="http://schemas.microsoft.com/office/drawing/2014/main" id="{6063A194-1737-43FD-8CA0-139CF400E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1340768"/>
            <a:ext cx="7182544" cy="53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7850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0C8FCB4A-73A9-4094-A323-9D1C00FB3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Homo sapiens – a </a:t>
            </a:r>
            <a:r>
              <a:rPr lang="hu-HU" altLang="hu-HU" sz="2400" b="1" dirty="0" err="1">
                <a:solidFill>
                  <a:srgbClr val="FFFF66"/>
                </a:solidFill>
                <a:latin typeface="Cambria" panose="02040503050406030204" pitchFamily="18" charset="0"/>
              </a:rPr>
              <a:t>cro-magnoni</a:t>
            </a: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 ember </a:t>
            </a:r>
          </a:p>
        </p:txBody>
      </p:sp>
      <p:pic>
        <p:nvPicPr>
          <p:cNvPr id="3" name="Kép 2" descr="A képen férfi, ülő, állás, fiatal látható&#10;&#10;Automatikusan generált leírás">
            <a:extLst>
              <a:ext uri="{FF2B5EF4-FFF2-40B4-BE49-F238E27FC236}">
                <a16:creationId xmlns:a16="http://schemas.microsoft.com/office/drawing/2014/main" id="{BA8CF675-5F78-43FC-87CB-1932FEEE0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7" y="1124744"/>
            <a:ext cx="7114657" cy="56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E3476ACF-1DCD-4CD5-9E00-8A29B42E2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ember vándorlása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7F0D8D35-12A7-4A3B-8B3E-8DB748F6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4325"/>
            <a:ext cx="9144000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D6719CCF-ECFC-495C-9A0A-07C280407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126163"/>
            <a:ext cx="9144000" cy="36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</a:pPr>
            <a:r>
              <a:rPr lang="hu-HU" altLang="hu-HU" sz="1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 Föld benépesítése</a:t>
            </a:r>
            <a:endParaRPr lang="en-GB" altLang="hu-HU" sz="1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DC209C70-02A2-46D9-AC5B-B601294F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9148763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őskor szakaszai – Az őskőkor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94A31F38-B8E1-493D-BFFD-2BE1D80BE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062039"/>
            <a:ext cx="8893621" cy="261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hu-HU" sz="2400" b="1" dirty="0">
                <a:solidFill>
                  <a:srgbClr val="000000"/>
                </a:solidFill>
                <a:latin typeface="Cambria" pitchFamily="16" charset="0"/>
              </a:rPr>
              <a:t>Az őskor</a:t>
            </a:r>
            <a:br>
              <a:rPr lang="hu-HU" sz="2400" b="1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400" b="1" dirty="0">
                <a:solidFill>
                  <a:srgbClr val="000000"/>
                </a:solidFill>
                <a:latin typeface="Cambria" pitchFamily="16" charset="0"/>
              </a:rPr>
              <a:t>	</a:t>
            </a:r>
            <a:r>
              <a:rPr lang="hu-HU" sz="24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 </a:t>
            </a:r>
            <a:r>
              <a:rPr lang="hu-HU" sz="2400" dirty="0">
                <a:solidFill>
                  <a:srgbClr val="000000"/>
                </a:solidFill>
                <a:latin typeface="Cambria" pitchFamily="16" charset="0"/>
              </a:rPr>
              <a:t>az ember kialakulásától az első államok megjelenéséig </a:t>
            </a:r>
            <a:br>
              <a:rPr lang="hu-HU" sz="2400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400" dirty="0">
                <a:solidFill>
                  <a:srgbClr val="000000"/>
                </a:solidFill>
                <a:latin typeface="Cambria" pitchFamily="16" charset="0"/>
              </a:rPr>
              <a:t>		(kb. Kr. e. 3000-ig) terjedő időszak</a:t>
            </a:r>
          </a:p>
          <a:p>
            <a:pPr marL="287338">
              <a:buFont typeface="Times New Roman" pitchFamily="16" charset="0"/>
              <a:buNone/>
              <a:defRPr/>
            </a:pPr>
            <a:endParaRPr lang="hu-HU" sz="2400" b="1" dirty="0">
              <a:solidFill>
                <a:srgbClr val="000000"/>
              </a:solidFill>
              <a:latin typeface="Cambria" pitchFamily="1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hu-HU" sz="2200" b="1" dirty="0">
                <a:solidFill>
                  <a:srgbClr val="000000"/>
                </a:solidFill>
                <a:latin typeface="Cambria" pitchFamily="16" charset="0"/>
              </a:rPr>
              <a:t>Az őskőkor (</a:t>
            </a:r>
            <a:r>
              <a:rPr lang="hu-HU" sz="2200" b="1" dirty="0" err="1">
                <a:solidFill>
                  <a:srgbClr val="000000"/>
                </a:solidFill>
                <a:latin typeface="Cambria" pitchFamily="16" charset="0"/>
              </a:rPr>
              <a:t>paleolitikum</a:t>
            </a:r>
            <a:r>
              <a:rPr lang="hu-HU" sz="2200" b="1" dirty="0">
                <a:solidFill>
                  <a:srgbClr val="000000"/>
                </a:solidFill>
                <a:latin typeface="Cambria" pitchFamily="16" charset="0"/>
              </a:rPr>
              <a:t>): pattintott kőkorszak</a:t>
            </a:r>
            <a:br>
              <a:rPr lang="hu-HU" sz="2200" b="1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200" b="1" dirty="0">
                <a:solidFill>
                  <a:srgbClr val="000000"/>
                </a:solidFill>
                <a:latin typeface="Cambria" pitchFamily="16" charset="0"/>
              </a:rPr>
              <a:t>	</a:t>
            </a:r>
            <a:r>
              <a:rPr lang="hu-HU" sz="2200" b="1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</a:t>
            </a:r>
            <a:r>
              <a:rPr lang="hu-HU" sz="2200" dirty="0">
                <a:solidFill>
                  <a:srgbClr val="000000"/>
                </a:solidFill>
                <a:latin typeface="Cambria" pitchFamily="16" charset="0"/>
              </a:rPr>
              <a:t> kb. 2,5 (3,3?) millió év – kb. Kr. e. 8000-ig</a:t>
            </a:r>
            <a:br>
              <a:rPr lang="hu-HU" sz="2200" dirty="0">
                <a:solidFill>
                  <a:srgbClr val="000000"/>
                </a:solidFill>
                <a:latin typeface="Cambria" pitchFamily="16" charset="0"/>
              </a:rPr>
            </a:br>
            <a:r>
              <a:rPr lang="hu-HU" sz="2200" dirty="0">
                <a:solidFill>
                  <a:srgbClr val="000000"/>
                </a:solidFill>
                <a:latin typeface="Cambria" pitchFamily="16" charset="0"/>
              </a:rPr>
              <a:t>	</a:t>
            </a:r>
            <a:r>
              <a:rPr lang="hu-HU" sz="2200" dirty="0">
                <a:solidFill>
                  <a:srgbClr val="000000"/>
                </a:solidFill>
                <a:latin typeface="Cambria" pitchFamily="16" charset="0"/>
                <a:sym typeface="Wingdings" panose="05000000000000000000" pitchFamily="2" charset="2"/>
              </a:rPr>
              <a:t></a:t>
            </a:r>
            <a:r>
              <a:rPr lang="hu-HU" sz="2200" dirty="0">
                <a:solidFill>
                  <a:srgbClr val="000000"/>
                </a:solidFill>
                <a:latin typeface="Cambria" pitchFamily="16" charset="0"/>
              </a:rPr>
              <a:t> vadászat, gyűjtögetés = munkamegosztás </a:t>
            </a:r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9F5C95F1-9050-422E-AA52-7378C5180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5" y="3675137"/>
            <a:ext cx="4464496" cy="319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4EA7624A-AA5D-45AA-9CBA-33734A13F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09" y="3674869"/>
            <a:ext cx="4241016" cy="317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4094</TotalTime>
  <Words>314</Words>
  <Application>Microsoft Office PowerPoint</Application>
  <PresentationFormat>Diavetítés a képernyőre (4:3 oldalarány)</PresentationFormat>
  <Paragraphs>41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Sumér, az első civilizáció</dc:title>
  <dc:creator>Secondary Teachers 1</dc:creator>
  <cp:lastModifiedBy>Móni</cp:lastModifiedBy>
  <cp:revision>69</cp:revision>
  <cp:lastPrinted>1601-01-01T00:00:00Z</cp:lastPrinted>
  <dcterms:created xsi:type="dcterms:W3CDTF">2005-09-25T20:19:27Z</dcterms:created>
  <dcterms:modified xsi:type="dcterms:W3CDTF">2020-09-04T01:39:10Z</dcterms:modified>
</cp:coreProperties>
</file>